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302" r:id="rId4"/>
    <p:sldId id="297" r:id="rId5"/>
    <p:sldId id="298" r:id="rId6"/>
    <p:sldId id="299" r:id="rId7"/>
    <p:sldId id="300" r:id="rId8"/>
    <p:sldId id="301" r:id="rId9"/>
    <p:sldId id="257" r:id="rId10"/>
    <p:sldId id="258" r:id="rId11"/>
    <p:sldId id="259" r:id="rId12"/>
    <p:sldId id="303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4643"/>
  </p:normalViewPr>
  <p:slideViewPr>
    <p:cSldViewPr snapToGrid="0" snapToObjects="1">
      <p:cViewPr varScale="1">
        <p:scale>
          <a:sx n="106" d="100"/>
          <a:sy n="106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4AD3C-E683-554C-AFE3-0DDA94082507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FC7A5-0580-FE4D-844E-6EB40E1B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9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9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8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7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B6150-E403-6548-AD5F-42309E59F91D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81F9E-7EC8-A64B-AD13-C8ED5AA33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4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42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12" Type="http://schemas.openxmlformats.org/officeDocument/2006/relationships/image" Target="../media/image41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11" Type="http://schemas.openxmlformats.org/officeDocument/2006/relationships/image" Target="../media/image40.gif"/><Relationship Id="rId5" Type="http://schemas.openxmlformats.org/officeDocument/2006/relationships/image" Target="../media/image34.gif"/><Relationship Id="rId10" Type="http://schemas.openxmlformats.org/officeDocument/2006/relationships/image" Target="../media/image39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5.gif"/><Relationship Id="rId7" Type="http://schemas.openxmlformats.org/officeDocument/2006/relationships/image" Target="../media/image49.gi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10" Type="http://schemas.openxmlformats.org/officeDocument/2006/relationships/image" Target="../media/image52.gif"/><Relationship Id="rId4" Type="http://schemas.openxmlformats.org/officeDocument/2006/relationships/image" Target="../media/image46.gif"/><Relationship Id="rId9" Type="http://schemas.openxmlformats.org/officeDocument/2006/relationships/image" Target="../media/image5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www.deeplearningboo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16.png"/><Relationship Id="rId3" Type="http://schemas.microsoft.com/office/2007/relationships/media" Target="../media/media2.mp4"/><Relationship Id="rId21" Type="http://schemas.openxmlformats.org/officeDocument/2006/relationships/slideLayout" Target="../slideLayouts/slideLayout2.xml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openxmlformats.org/officeDocument/2006/relationships/image" Target="../media/image1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4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324" y="22759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Convolutional LSTM Network: A Machine Learning Approach for Precipitation </a:t>
            </a:r>
            <a:r>
              <a:rPr lang="en-US" dirty="0" err="1" smtClean="0"/>
              <a:t>Nowcasting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dirty="0" smtClean="0"/>
              <a:t>卷积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网络</a:t>
            </a:r>
            <a:r>
              <a:rPr lang="en-US" altLang="zh-CN" dirty="0" smtClean="0"/>
              <a:t>:</a:t>
            </a:r>
            <a:r>
              <a:rPr lang="zh-CN" altLang="en-US" dirty="0" smtClean="0"/>
              <a:t>利用机器学习预测短期降雨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5324" y="4947362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施行健</a:t>
            </a:r>
            <a:endParaRPr lang="en-US" altLang="zh-CN" dirty="0" smtClean="0"/>
          </a:p>
          <a:p>
            <a:r>
              <a:rPr lang="zh-CN" altLang="en-US" dirty="0" smtClean="0"/>
              <a:t>香港科技大学</a:t>
            </a:r>
            <a:endParaRPr lang="en-US" dirty="0" smtClean="0"/>
          </a:p>
          <a:p>
            <a:r>
              <a:rPr lang="en-US" dirty="0" smtClean="0"/>
              <a:t>VALSE 2016/03/23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1"/>
    </mc:Choice>
    <mc:Fallback xmlns="">
      <p:transition spd="slow" advTm="1204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299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Numerical Weather Prediction (NWP) based Methods</a:t>
            </a:r>
          </a:p>
          <a:p>
            <a:pPr lvl="1"/>
            <a:r>
              <a:rPr lang="en-US" dirty="0" smtClean="0"/>
              <a:t>Build a model with several physical equations. Simulation.</a:t>
            </a:r>
          </a:p>
          <a:p>
            <a:pPr lvl="1"/>
            <a:r>
              <a:rPr lang="en-US" dirty="0" smtClean="0"/>
              <a:t>More accurate in the longer term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first 1-2 hours </a:t>
            </a:r>
            <a:r>
              <a:rPr lang="en-US" dirty="0" smtClean="0"/>
              <a:t>of model forecasts </a:t>
            </a:r>
            <a:r>
              <a:rPr lang="en-US" dirty="0" smtClean="0">
                <a:solidFill>
                  <a:srgbClr val="FF0000"/>
                </a:solidFill>
              </a:rPr>
              <a:t>may not be available</a:t>
            </a:r>
            <a:endParaRPr lang="en-US" dirty="0" smtClean="0"/>
          </a:p>
          <a:p>
            <a:r>
              <a:rPr lang="en-US" dirty="0" smtClean="0"/>
              <a:t>Extrapolation based Methods</a:t>
            </a:r>
          </a:p>
          <a:p>
            <a:pPr lvl="1"/>
            <a:r>
              <a:rPr lang="en-US" dirty="0" smtClean="0"/>
              <a:t>Optical flow estimation + Extrapolation (Semi-</a:t>
            </a:r>
            <a:r>
              <a:rPr lang="en-US" dirty="0" err="1" smtClean="0"/>
              <a:t>Lagrangian</a:t>
            </a:r>
            <a:r>
              <a:rPr lang="en-US" dirty="0" smtClean="0"/>
              <a:t> Extrapolation)</a:t>
            </a:r>
          </a:p>
          <a:p>
            <a:pPr lvl="1"/>
            <a:r>
              <a:rPr lang="en-US" dirty="0" smtClean="0"/>
              <a:t>More accurate in the first 1-2 hours</a:t>
            </a:r>
          </a:p>
          <a:p>
            <a:pPr lvl="1"/>
            <a:r>
              <a:rPr lang="en-US" dirty="0" smtClean="0"/>
              <a:t>[27</a:t>
            </a:r>
            <a:r>
              <a:rPr lang="en-US" baseline="30000" dirty="0" smtClean="0"/>
              <a:t>th</a:t>
            </a:r>
            <a:r>
              <a:rPr lang="en-US" dirty="0" smtClean="0"/>
              <a:t> Conference of Severe Local Storm] ROVER by HKO</a:t>
            </a:r>
          </a:p>
          <a:p>
            <a:r>
              <a:rPr lang="en-US" dirty="0" smtClean="0"/>
              <a:t>Hybrid Method</a:t>
            </a:r>
          </a:p>
          <a:p>
            <a:pPr lvl="1"/>
            <a:r>
              <a:rPr lang="en-US" dirty="0" smtClean="0"/>
              <a:t>For the first several hours of now-casting, we use extrapolation based methods, while using NWP for longer term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88"/>
    </mc:Choice>
    <mc:Fallback xmlns="">
      <p:transition spd="slow" advTm="12868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 Approaches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06" y="1969246"/>
            <a:ext cx="5602942" cy="4754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8977" y="4346251"/>
            <a:ext cx="3245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[Bulletin of American Meteorological Society 2014] Use of NWP for </a:t>
            </a:r>
            <a:r>
              <a:rPr lang="en-US" sz="2000" dirty="0" err="1" smtClean="0"/>
              <a:t>Nowcasting</a:t>
            </a:r>
            <a:r>
              <a:rPr lang="en-US" sz="2000" dirty="0" smtClean="0"/>
              <a:t> Convective Precipitation: Recent Progress and Challenges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498977" y="2418305"/>
            <a:ext cx="5154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Black:   Extrapolation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Red:     Hybrid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Green: Corrected NWP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Blue:    NWP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80"/>
    </mc:Choice>
    <mc:Fallback xmlns="">
      <p:transition spd="slow" advTm="259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Quick Review of Recurrent Neural Network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Introduction to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(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</a:rPr>
              <a:t>短期降雨预报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Goal of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Classic Approaches</a:t>
            </a:r>
          </a:p>
          <a:p>
            <a:r>
              <a:rPr lang="en-US" dirty="0" smtClean="0"/>
              <a:t>Convolutional LSTM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Formulation of the precipitation </a:t>
            </a:r>
            <a:r>
              <a:rPr lang="en-US" dirty="0" err="1" smtClean="0"/>
              <a:t>nowcasting</a:t>
            </a:r>
            <a:r>
              <a:rPr lang="en-US" dirty="0" smtClean="0"/>
              <a:t> problem</a:t>
            </a:r>
          </a:p>
          <a:p>
            <a:pPr lvl="1"/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9547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8"/>
    </mc:Choice>
    <mc:Fallback xmlns="">
      <p:transition spd="slow" advTm="1128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limitation of optical flow based methods</a:t>
            </a:r>
          </a:p>
          <a:p>
            <a:pPr lvl="1"/>
            <a:r>
              <a:rPr lang="en-US" dirty="0" smtClean="0"/>
              <a:t>Flow estimation step and Radar echo extrapolation step are </a:t>
            </a:r>
            <a:r>
              <a:rPr lang="en-US" dirty="0" smtClean="0">
                <a:solidFill>
                  <a:srgbClr val="FF0000"/>
                </a:solidFill>
              </a:rPr>
              <a:t>separated, accumulative error</a:t>
            </a:r>
          </a:p>
          <a:p>
            <a:pPr lvl="1"/>
            <a:r>
              <a:rPr lang="en-US" dirty="0" smtClean="0"/>
              <a:t>Hard to </a:t>
            </a:r>
            <a:r>
              <a:rPr lang="en-US" dirty="0" smtClean="0">
                <a:solidFill>
                  <a:srgbClr val="FF0000"/>
                </a:solidFill>
              </a:rPr>
              <a:t>estimate the parameters</a:t>
            </a:r>
            <a:endParaRPr lang="en-US" dirty="0"/>
          </a:p>
          <a:p>
            <a:r>
              <a:rPr lang="en-US" dirty="0" smtClean="0"/>
              <a:t>A machine learning based, </a:t>
            </a:r>
            <a:r>
              <a:rPr lang="en-US" dirty="0" smtClean="0">
                <a:solidFill>
                  <a:srgbClr val="FF0000"/>
                </a:solidFill>
              </a:rPr>
              <a:t>end-to-end approach </a:t>
            </a:r>
            <a:r>
              <a:rPr lang="en-US" dirty="0" smtClean="0"/>
              <a:t>for this problem</a:t>
            </a:r>
          </a:p>
          <a:p>
            <a:r>
              <a:rPr lang="en-US" dirty="0" smtClean="0"/>
              <a:t>Machine learning based approach is not trivial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Multi-step prediction </a:t>
            </a:r>
            <a:r>
              <a:rPr lang="en-US" dirty="0" smtClean="0"/>
              <a:t>(size of the search space grows exponentially)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Spatiotemporal data </a:t>
            </a:r>
            <a:r>
              <a:rPr lang="en-US" dirty="0" smtClean="0"/>
              <a:t>(take advantage of the spatiotemporal correlation within the data)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13"/>
    </mc:Choice>
    <mc:Fallback xmlns="">
      <p:transition spd="slow" advTm="11951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Formulation of the precipitation </a:t>
            </a:r>
            <a:r>
              <a:rPr lang="en-US" dirty="0" err="1" smtClean="0"/>
              <a:t>nowcasting</a:t>
            </a:r>
            <a:r>
              <a:rPr lang="en-US" dirty="0" smtClean="0"/>
              <a:t>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Periodic observations taken from a dynamic system over a </a:t>
            </a:r>
            <a:r>
              <a:rPr lang="en-US" dirty="0" smtClean="0">
                <a:solidFill>
                  <a:srgbClr val="FF0000"/>
                </a:solidFill>
              </a:rPr>
              <a:t>spatial MXN grid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sequence of tensors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Predict the most likely length-K sequence in the future given the previous J observations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9912" y="2916433"/>
            <a:ext cx="11525021" cy="1572781"/>
            <a:chOff x="947644" y="4619259"/>
            <a:chExt cx="10406156" cy="10552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644" y="4619259"/>
              <a:ext cx="5279967" cy="10552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372" y="4619259"/>
              <a:ext cx="5108428" cy="105526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0" y="5714961"/>
            <a:ext cx="11156073" cy="8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"/>
    </mc:Choice>
    <mc:Fallback xmlns="">
      <p:transition spd="slow" advTm="67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perform multi-step prediction?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2908"/>
          </a:xfrm>
        </p:spPr>
        <p:txBody>
          <a:bodyPr>
            <a:normAutofit/>
          </a:bodyPr>
          <a:lstStyle/>
          <a:p>
            <a:r>
              <a:rPr lang="en-US" dirty="0" smtClean="0"/>
              <a:t>Encoding-Forecasting Structure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Using </a:t>
            </a:r>
            <a:r>
              <a:rPr lang="en-US" dirty="0" smtClean="0">
                <a:solidFill>
                  <a:srgbClr val="FF0000"/>
                </a:solidFill>
              </a:rPr>
              <a:t>Recurrent Neural Network </a:t>
            </a:r>
            <a:r>
              <a:rPr lang="en-US" dirty="0" smtClean="0"/>
              <a:t>to encoding and forecasting</a:t>
            </a:r>
          </a:p>
          <a:p>
            <a:pPr lvl="1"/>
            <a:r>
              <a:rPr lang="en-US" dirty="0" smtClean="0"/>
              <a:t>[NIPS2014] Sequence to sequence learning with neural networks</a:t>
            </a:r>
          </a:p>
          <a:p>
            <a:pPr lvl="1"/>
            <a:r>
              <a:rPr lang="en-US" dirty="0" smtClean="0"/>
              <a:t>[ICML2015] Unsupervised learning of video representations using LSTMs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0062"/>
            <a:ext cx="10515600" cy="1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"/>
    </mc:Choice>
    <mc:Fallback xmlns="">
      <p:transition spd="slow" advTm="44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deal with spatiotemporal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pure Encoding-Forecasting </a:t>
            </a:r>
            <a:r>
              <a:rPr lang="en-US" dirty="0"/>
              <a:t>s</a:t>
            </a:r>
            <a:r>
              <a:rPr lang="en-US" dirty="0" smtClean="0"/>
              <a:t>tructure is </a:t>
            </a:r>
            <a:r>
              <a:rPr lang="en-US" dirty="0" smtClean="0">
                <a:solidFill>
                  <a:srgbClr val="FF0000"/>
                </a:solidFill>
              </a:rPr>
              <a:t>not enough</a:t>
            </a:r>
          </a:p>
          <a:p>
            <a:r>
              <a:rPr lang="en-US" dirty="0" smtClean="0"/>
              <a:t>We are dealing with </a:t>
            </a:r>
            <a:r>
              <a:rPr lang="en-US" dirty="0" smtClean="0">
                <a:solidFill>
                  <a:srgbClr val="FF0000"/>
                </a:solidFill>
              </a:rPr>
              <a:t>spatiotemporal data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838200" y="2997995"/>
            <a:ext cx="9956800" cy="2814517"/>
            <a:chOff x="838200" y="2997995"/>
            <a:chExt cx="9956800" cy="2814517"/>
          </a:xfrm>
        </p:grpSpPr>
        <p:sp>
          <p:nvSpPr>
            <p:cNvPr id="4" name="Rectangle 3"/>
            <p:cNvSpPr/>
            <p:nvPr/>
          </p:nvSpPr>
          <p:spPr>
            <a:xfrm>
              <a:off x="8382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209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4036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55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5999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279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106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893300" y="3702844"/>
              <a:ext cx="901700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LSTM</a:t>
              </a:r>
              <a:endParaRPr lang="en-US"/>
            </a:p>
          </p:txBody>
        </p:sp>
        <p:cxnSp>
          <p:nvCxnSpPr>
            <p:cNvPr id="13" name="Straight Arrow Connector 12"/>
            <p:cNvCxnSpPr>
              <a:stCxn id="4" idx="3"/>
              <a:endCxn id="5" idx="1"/>
            </p:cNvCxnSpPr>
            <p:nvPr/>
          </p:nvCxnSpPr>
          <p:spPr>
            <a:xfrm>
              <a:off x="1739900" y="4407694"/>
              <a:ext cx="381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3"/>
              <a:endCxn id="6" idx="1"/>
            </p:cNvCxnSpPr>
            <p:nvPr/>
          </p:nvCxnSpPr>
          <p:spPr>
            <a:xfrm>
              <a:off x="3022600" y="4407694"/>
              <a:ext cx="381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3"/>
              <a:endCxn id="7" idx="1"/>
            </p:cNvCxnSpPr>
            <p:nvPr/>
          </p:nvCxnSpPr>
          <p:spPr>
            <a:xfrm>
              <a:off x="4305300" y="4407694"/>
              <a:ext cx="330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7" idx="3"/>
              <a:endCxn id="8" idx="1"/>
            </p:cNvCxnSpPr>
            <p:nvPr/>
          </p:nvCxnSpPr>
          <p:spPr>
            <a:xfrm>
              <a:off x="5537200" y="4407694"/>
              <a:ext cx="5587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3"/>
              <a:endCxn id="9" idx="1"/>
            </p:cNvCxnSpPr>
            <p:nvPr/>
          </p:nvCxnSpPr>
          <p:spPr>
            <a:xfrm>
              <a:off x="6997699" y="4407694"/>
              <a:ext cx="330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3"/>
              <a:endCxn id="10" idx="1"/>
            </p:cNvCxnSpPr>
            <p:nvPr/>
          </p:nvCxnSpPr>
          <p:spPr>
            <a:xfrm>
              <a:off x="8229600" y="4407694"/>
              <a:ext cx="381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0" idx="3"/>
              <a:endCxn id="11" idx="1"/>
            </p:cNvCxnSpPr>
            <p:nvPr/>
          </p:nvCxnSpPr>
          <p:spPr>
            <a:xfrm>
              <a:off x="9512300" y="4407694"/>
              <a:ext cx="381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041401" y="5425360"/>
              <a:ext cx="4241799" cy="387152"/>
              <a:chOff x="1052478" y="5257601"/>
              <a:chExt cx="4145224" cy="38715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052478" y="5275421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t-3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311413" y="5257601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t-2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70349" y="5275421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t-1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823846" y="5275421"/>
                <a:ext cx="373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t</a:t>
                </a:r>
                <a:endParaRPr lang="en-US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292269" y="2997995"/>
              <a:ext cx="4305989" cy="369332"/>
              <a:chOff x="6326896" y="3266044"/>
              <a:chExt cx="4305989" cy="36933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326896" y="3266044"/>
                <a:ext cx="508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t+1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559269" y="3266044"/>
                <a:ext cx="508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t+2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838578" y="3266044"/>
                <a:ext cx="508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t+3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124669" y="3266044"/>
                <a:ext cx="508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 smtClean="0"/>
                  <a:t>t+4</a:t>
                </a:r>
                <a:endParaRPr lang="en-US" dirty="0"/>
              </a:p>
            </p:txBody>
          </p:sp>
        </p:grpSp>
        <p:cxnSp>
          <p:nvCxnSpPr>
            <p:cNvPr id="49" name="Straight Arrow Connector 48"/>
            <p:cNvCxnSpPr>
              <a:stCxn id="33" idx="0"/>
              <a:endCxn id="4" idx="2"/>
            </p:cNvCxnSpPr>
            <p:nvPr/>
          </p:nvCxnSpPr>
          <p:spPr>
            <a:xfrm flipV="1">
              <a:off x="1283484" y="5112544"/>
              <a:ext cx="5566" cy="33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0"/>
              <a:endCxn id="5" idx="2"/>
            </p:cNvCxnSpPr>
            <p:nvPr/>
          </p:nvCxnSpPr>
          <p:spPr>
            <a:xfrm flipV="1">
              <a:off x="2571750" y="5112544"/>
              <a:ext cx="0" cy="31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5" idx="0"/>
              <a:endCxn id="6" idx="2"/>
            </p:cNvCxnSpPr>
            <p:nvPr/>
          </p:nvCxnSpPr>
          <p:spPr>
            <a:xfrm flipH="1" flipV="1">
              <a:off x="3854450" y="5112544"/>
              <a:ext cx="5566" cy="33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6" idx="0"/>
              <a:endCxn id="7" idx="2"/>
            </p:cNvCxnSpPr>
            <p:nvPr/>
          </p:nvCxnSpPr>
          <p:spPr>
            <a:xfrm flipH="1" flipV="1">
              <a:off x="5086350" y="5112544"/>
              <a:ext cx="5567" cy="33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8" idx="0"/>
              <a:endCxn id="37" idx="2"/>
            </p:cNvCxnSpPr>
            <p:nvPr/>
          </p:nvCxnSpPr>
          <p:spPr>
            <a:xfrm flipH="1" flipV="1">
              <a:off x="6546377" y="3367327"/>
              <a:ext cx="472" cy="3355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9" idx="0"/>
              <a:endCxn id="38" idx="2"/>
            </p:cNvCxnSpPr>
            <p:nvPr/>
          </p:nvCxnSpPr>
          <p:spPr>
            <a:xfrm flipV="1">
              <a:off x="7778750" y="3367327"/>
              <a:ext cx="0" cy="3355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0" idx="0"/>
              <a:endCxn id="39" idx="2"/>
            </p:cNvCxnSpPr>
            <p:nvPr/>
          </p:nvCxnSpPr>
          <p:spPr>
            <a:xfrm flipH="1" flipV="1">
              <a:off x="9058059" y="3367327"/>
              <a:ext cx="3391" cy="3355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1" idx="0"/>
              <a:endCxn id="40" idx="2"/>
            </p:cNvCxnSpPr>
            <p:nvPr/>
          </p:nvCxnSpPr>
          <p:spPr>
            <a:xfrm flipV="1">
              <a:off x="10344150" y="3367327"/>
              <a:ext cx="0" cy="3355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4964150" y="6081067"/>
            <a:ext cx="2263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ENOUGH!!!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52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3"/>
    </mc:Choice>
    <mc:Fallback xmlns="">
      <p:transition spd="slow" advTm="398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deal with spatiotemporal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1087100" cy="5167313"/>
          </a:xfrm>
        </p:spPr>
        <p:txBody>
          <a:bodyPr>
            <a:normAutofit/>
          </a:bodyPr>
          <a:lstStyle/>
          <a:p>
            <a:r>
              <a:rPr lang="en-US" dirty="0" smtClean="0"/>
              <a:t>We need to design a specific network structure for </a:t>
            </a:r>
            <a:r>
              <a:rPr lang="en-US" dirty="0" smtClean="0">
                <a:solidFill>
                  <a:srgbClr val="FF0000"/>
                </a:solidFill>
              </a:rPr>
              <a:t>spatiotemporal data</a:t>
            </a:r>
          </a:p>
          <a:p>
            <a:r>
              <a:rPr lang="en-US" dirty="0" smtClean="0"/>
              <a:t>What’s the characteristics of the spatiotemporal data we are dealing with? </a:t>
            </a:r>
          </a:p>
          <a:p>
            <a:pPr lvl="1"/>
            <a:r>
              <a:rPr lang="en-US" sz="2800" dirty="0" smtClean="0"/>
              <a:t>Strong correlation between </a:t>
            </a:r>
            <a:r>
              <a:rPr lang="en-US" sz="2800" dirty="0" smtClean="0">
                <a:solidFill>
                  <a:srgbClr val="FF0000"/>
                </a:solidFill>
              </a:rPr>
              <a:t>local neighbors</a:t>
            </a:r>
            <a:r>
              <a:rPr lang="en-US" sz="2800" dirty="0" smtClean="0"/>
              <a:t>, </a:t>
            </a:r>
            <a:r>
              <a:rPr lang="en-US" sz="2800" dirty="0" err="1" smtClean="0"/>
              <a:t>i.e</a:t>
            </a:r>
            <a:r>
              <a:rPr lang="en-US" sz="2800" dirty="0" smtClean="0"/>
              <a:t>, neighbors tend to act similarly</a:t>
            </a:r>
          </a:p>
          <a:p>
            <a:r>
              <a:rPr lang="en-US" dirty="0" smtClean="0"/>
              <a:t>Fully-connected LSTM (FC-LSTM) </a:t>
            </a:r>
            <a:r>
              <a:rPr lang="en-US" dirty="0" smtClean="0">
                <a:sym typeface="Wingdings"/>
              </a:rPr>
              <a:t> Convolutional LSTM (</a:t>
            </a:r>
            <a:r>
              <a:rPr lang="en-US" dirty="0" err="1" smtClean="0">
                <a:sym typeface="Wingdings"/>
              </a:rPr>
              <a:t>ConvLSTM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sz="2800" dirty="0" smtClean="0">
                <a:sym typeface="Wingdings"/>
              </a:rPr>
              <a:t>Regularize the network by specifying the </a:t>
            </a:r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structure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Use convolution instead of fully-connection in state-to-state transition!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"/>
    </mc:Choice>
    <mc:Fallback xmlns="">
      <p:transition spd="slow" advTm="20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FC-LSTM &amp; </a:t>
            </a:r>
            <a:r>
              <a:rPr lang="en-US" dirty="0" err="1" smtClean="0"/>
              <a:t>ConvLSTM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558872"/>
            <a:ext cx="4393942" cy="1396206"/>
          </a:xfrm>
        </p:spPr>
      </p:pic>
      <p:sp>
        <p:nvSpPr>
          <p:cNvPr id="6" name="TextBox 5"/>
          <p:cNvSpPr txBox="1"/>
          <p:nvPr/>
        </p:nvSpPr>
        <p:spPr>
          <a:xfrm>
            <a:off x="965200" y="1924725"/>
            <a:ext cx="10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FC-LSTM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489700" y="1924725"/>
            <a:ext cx="1270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ConvLSTM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558871"/>
            <a:ext cx="4864100" cy="1398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5200" y="4189115"/>
            <a:ext cx="375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&amp; state at a timestamp are </a:t>
            </a:r>
            <a:r>
              <a:rPr lang="en-US" sz="2000" dirty="0" smtClean="0">
                <a:solidFill>
                  <a:srgbClr val="FF0000"/>
                </a:solidFill>
              </a:rPr>
              <a:t>1D vectors</a:t>
            </a:r>
            <a:r>
              <a:rPr lang="en-US" sz="2000" dirty="0" smtClean="0"/>
              <a:t>. Dimensions of the state can be permuted without affecting the overall structure.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89700" y="4140230"/>
            <a:ext cx="375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&amp; state at a timestamp are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3D tensors</a:t>
            </a:r>
            <a:r>
              <a:rPr lang="en-US" sz="2000" dirty="0" smtClean="0"/>
              <a:t>. </a:t>
            </a: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r>
              <a:rPr lang="en-US" sz="2000" dirty="0" smtClean="0"/>
              <a:t> is used for both </a:t>
            </a:r>
            <a:r>
              <a:rPr lang="en-US" sz="2000" dirty="0" smtClean="0">
                <a:solidFill>
                  <a:srgbClr val="FF0000"/>
                </a:solidFill>
              </a:rPr>
              <a:t>input-to-state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state-to-state</a:t>
            </a:r>
            <a:r>
              <a:rPr lang="en-US" sz="2000" dirty="0" smtClean="0"/>
              <a:t> connection.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9700" y="5463669"/>
            <a:ext cx="375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dirty="0" err="1" smtClean="0"/>
              <a:t>Hadamard</a:t>
            </a:r>
            <a:r>
              <a:rPr lang="en-US" sz="2000" dirty="0" smtClean="0"/>
              <a:t> product to keep the </a:t>
            </a:r>
            <a:r>
              <a:rPr lang="en-US" sz="2000" dirty="0" smtClean="0">
                <a:solidFill>
                  <a:srgbClr val="FF0000"/>
                </a:solidFill>
              </a:rPr>
              <a:t>constant  error carousel </a:t>
            </a:r>
            <a:r>
              <a:rPr lang="en-US" sz="2000" dirty="0" smtClean="0"/>
              <a:t>(CEC) property of cells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09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"/>
    </mc:Choice>
    <mc:Fallback xmlns="">
      <p:transition spd="slow" advTm="33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LSTM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2820192"/>
            <a:ext cx="8260754" cy="2005806"/>
          </a:xfrm>
        </p:spPr>
      </p:pic>
      <p:sp>
        <p:nvSpPr>
          <p:cNvPr id="5" name="TextBox 4"/>
          <p:cNvSpPr txBox="1"/>
          <p:nvPr/>
        </p:nvSpPr>
        <p:spPr>
          <a:xfrm>
            <a:off x="6257133" y="4825998"/>
            <a:ext cx="117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Inputs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36850" y="4825998"/>
            <a:ext cx="96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States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92899" y="826730"/>
            <a:ext cx="5294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‘</a:t>
            </a:r>
            <a:r>
              <a:rPr lang="en-US" sz="2400" dirty="0" smtClean="0">
                <a:solidFill>
                  <a:srgbClr val="FF0000"/>
                </a:solidFill>
              </a:rPr>
              <a:t>state of the outside world</a:t>
            </a:r>
            <a:r>
              <a:rPr lang="en-US" sz="2400" dirty="0" smtClean="0"/>
              <a:t>’ for boundary grids. Zero padding is used to indicate ‘</a:t>
            </a:r>
            <a:r>
              <a:rPr lang="en-US" sz="2400" dirty="0" smtClean="0">
                <a:solidFill>
                  <a:srgbClr val="FF0000"/>
                </a:solidFill>
              </a:rPr>
              <a:t>total ignorance</a:t>
            </a:r>
            <a:r>
              <a:rPr lang="en-US" sz="2400" dirty="0" smtClean="0"/>
              <a:t>’ of the outside.</a:t>
            </a:r>
          </a:p>
          <a:p>
            <a:r>
              <a:rPr lang="en-US" sz="2400" dirty="0" smtClean="0"/>
              <a:t>In fact, other padding strategies (learn the padding) can be used, we just choose the simplest one.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1248" y="5642923"/>
            <a:ext cx="1012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convolutional recurrence, 1X1 kernel and larger kernels are totally different!</a:t>
            </a:r>
          </a:p>
          <a:p>
            <a:r>
              <a:rPr lang="en-US" sz="2400" dirty="0" smtClean="0"/>
              <a:t>Later states </a:t>
            </a:r>
            <a:r>
              <a:rPr lang="en-US" sz="2400" dirty="0" smtClean="0">
                <a:sym typeface="Wingdings"/>
              </a:rPr>
              <a:t> Larger receptive field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425061" y="3044395"/>
            <a:ext cx="248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FC-LSTM can be viewed as a special case of </a:t>
            </a:r>
            <a:r>
              <a:rPr lang="en-US" sz="2400" dirty="0" err="1" smtClean="0"/>
              <a:t>ConvLSTM</a:t>
            </a:r>
            <a:r>
              <a:rPr lang="en-US" sz="2400" dirty="0" smtClean="0"/>
              <a:t> with </a:t>
            </a:r>
            <a:r>
              <a:rPr lang="en-US" sz="2400" dirty="0" smtClean="0">
                <a:solidFill>
                  <a:srgbClr val="FF0000"/>
                </a:solidFill>
              </a:rPr>
              <a:t>all features standing on a single cell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6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"/>
    </mc:Choice>
    <mc:Fallback xmlns="">
      <p:transition spd="slow" advTm="27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Review of Recurrent Neural Network</a:t>
            </a:r>
          </a:p>
          <a:p>
            <a:r>
              <a:rPr lang="en-US" dirty="0" smtClean="0"/>
              <a:t>Introduction to Precipitation </a:t>
            </a:r>
            <a:r>
              <a:rPr lang="en-US" dirty="0" err="1" smtClean="0"/>
              <a:t>Nowcasting</a:t>
            </a:r>
            <a:r>
              <a:rPr lang="en-US" dirty="0" smtClean="0"/>
              <a:t> (</a:t>
            </a:r>
            <a:r>
              <a:rPr lang="zh-CN" altLang="en-US" dirty="0" smtClean="0"/>
              <a:t>短期降雨预报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Goal of Precipitation </a:t>
            </a:r>
            <a:r>
              <a:rPr lang="en-US" dirty="0" err="1" smtClean="0"/>
              <a:t>Nowcasting</a:t>
            </a:r>
            <a:endParaRPr lang="en-US" dirty="0" smtClean="0"/>
          </a:p>
          <a:p>
            <a:pPr lvl="1"/>
            <a:r>
              <a:rPr lang="en-US" dirty="0" smtClean="0"/>
              <a:t>Classic Approaches</a:t>
            </a:r>
          </a:p>
          <a:p>
            <a:r>
              <a:rPr lang="en-US" dirty="0" smtClean="0"/>
              <a:t>Convolutional LSTM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Formulation of the precipitation </a:t>
            </a:r>
            <a:r>
              <a:rPr lang="en-US" dirty="0" err="1" smtClean="0"/>
              <a:t>nowcasting</a:t>
            </a:r>
            <a:r>
              <a:rPr lang="en-US" dirty="0" smtClean="0"/>
              <a:t> problem</a:t>
            </a:r>
          </a:p>
          <a:p>
            <a:pPr lvl="1"/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87949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2"/>
    </mc:Choice>
    <mc:Fallback xmlns="">
      <p:transition spd="slow" advTm="2998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LSTM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507425" y="2305726"/>
            <a:ext cx="11177149" cy="2663073"/>
            <a:chOff x="176651" y="2305726"/>
            <a:chExt cx="11177149" cy="2663073"/>
          </a:xfrm>
        </p:grpSpPr>
        <p:sp>
          <p:nvSpPr>
            <p:cNvPr id="5" name="Rectangle 4"/>
            <p:cNvSpPr/>
            <p:nvPr/>
          </p:nvSpPr>
          <p:spPr>
            <a:xfrm>
              <a:off x="176651" y="2954578"/>
              <a:ext cx="1154729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7891" y="2954578"/>
              <a:ext cx="1154728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63196" y="2954578"/>
              <a:ext cx="1154728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6077" y="2954578"/>
              <a:ext cx="1154728" cy="14097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54503" y="2966244"/>
              <a:ext cx="1154728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01703" y="2966244"/>
              <a:ext cx="1154728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45113" y="2966244"/>
              <a:ext cx="1154728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99072" y="2966244"/>
              <a:ext cx="1154728" cy="14097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ConvLSTM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>
              <a:off x="2772619" y="3659428"/>
              <a:ext cx="29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8" idx="1"/>
            </p:cNvCxnSpPr>
            <p:nvPr/>
          </p:nvCxnSpPr>
          <p:spPr>
            <a:xfrm>
              <a:off x="4217924" y="3659428"/>
              <a:ext cx="2881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  <a:endCxn id="9" idx="1"/>
            </p:cNvCxnSpPr>
            <p:nvPr/>
          </p:nvCxnSpPr>
          <p:spPr>
            <a:xfrm>
              <a:off x="5660805" y="3659428"/>
              <a:ext cx="293698" cy="11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11" idx="1"/>
            </p:cNvCxnSpPr>
            <p:nvPr/>
          </p:nvCxnSpPr>
          <p:spPr>
            <a:xfrm>
              <a:off x="8556431" y="3671094"/>
              <a:ext cx="288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3"/>
              <a:endCxn id="10" idx="1"/>
            </p:cNvCxnSpPr>
            <p:nvPr/>
          </p:nvCxnSpPr>
          <p:spPr>
            <a:xfrm>
              <a:off x="7109231" y="3671094"/>
              <a:ext cx="292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>
            <a:xfrm>
              <a:off x="9999841" y="3671094"/>
              <a:ext cx="1992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44000" y="4599467"/>
              <a:ext cx="62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t-3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5240" y="4599467"/>
              <a:ext cx="62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t-2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25422" y="4599467"/>
              <a:ext cx="62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t-1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8481" y="4588834"/>
              <a:ext cx="489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X</a:t>
              </a:r>
              <a:r>
                <a:rPr lang="en-US" baseline="-25000" dirty="0" err="1" smtClean="0"/>
                <a:t>t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06453" y="2307156"/>
              <a:ext cx="650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t+1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53653" y="2315612"/>
              <a:ext cx="650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t+2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097063" y="2324068"/>
              <a:ext cx="650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t+3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51022" y="2305726"/>
              <a:ext cx="650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t+4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35" idx="0"/>
              <a:endCxn id="6" idx="2"/>
            </p:cNvCxnSpPr>
            <p:nvPr/>
          </p:nvCxnSpPr>
          <p:spPr>
            <a:xfrm flipV="1">
              <a:off x="2195255" y="4364278"/>
              <a:ext cx="0" cy="23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6" idx="0"/>
              <a:endCxn id="7" idx="2"/>
            </p:cNvCxnSpPr>
            <p:nvPr/>
          </p:nvCxnSpPr>
          <p:spPr>
            <a:xfrm flipV="1">
              <a:off x="3635437" y="4364278"/>
              <a:ext cx="5123" cy="23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7" idx="0"/>
              <a:endCxn id="8" idx="2"/>
            </p:cNvCxnSpPr>
            <p:nvPr/>
          </p:nvCxnSpPr>
          <p:spPr>
            <a:xfrm flipV="1">
              <a:off x="5083441" y="4364278"/>
              <a:ext cx="0" cy="2245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4" idx="0"/>
              <a:endCxn id="5" idx="2"/>
            </p:cNvCxnSpPr>
            <p:nvPr/>
          </p:nvCxnSpPr>
          <p:spPr>
            <a:xfrm flipV="1">
              <a:off x="754015" y="4364278"/>
              <a:ext cx="1" cy="23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0"/>
              <a:endCxn id="30" idx="2"/>
            </p:cNvCxnSpPr>
            <p:nvPr/>
          </p:nvCxnSpPr>
          <p:spPr>
            <a:xfrm flipV="1">
              <a:off x="6531867" y="2676488"/>
              <a:ext cx="0" cy="28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0" idx="0"/>
              <a:endCxn id="31" idx="2"/>
            </p:cNvCxnSpPr>
            <p:nvPr/>
          </p:nvCxnSpPr>
          <p:spPr>
            <a:xfrm flipV="1">
              <a:off x="7979067" y="2684944"/>
              <a:ext cx="0" cy="28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1" idx="0"/>
              <a:endCxn id="32" idx="2"/>
            </p:cNvCxnSpPr>
            <p:nvPr/>
          </p:nvCxnSpPr>
          <p:spPr>
            <a:xfrm flipV="1">
              <a:off x="9422477" y="2693400"/>
              <a:ext cx="0" cy="2728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0"/>
              <a:endCxn id="33" idx="2"/>
            </p:cNvCxnSpPr>
            <p:nvPr/>
          </p:nvCxnSpPr>
          <p:spPr>
            <a:xfrm flipV="1">
              <a:off x="10776436" y="2675058"/>
              <a:ext cx="0" cy="291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5" idx="3"/>
              <a:endCxn id="6" idx="1"/>
            </p:cNvCxnSpPr>
            <p:nvPr/>
          </p:nvCxnSpPr>
          <p:spPr>
            <a:xfrm>
              <a:off x="1331380" y="3659428"/>
              <a:ext cx="2865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30649" y="1654178"/>
            <a:ext cx="3909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With the help of convolutional recurrence, the final state has large 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4612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"/>
    </mc:Choice>
    <mc:Fallback xmlns="">
      <p:transition spd="slow" advTm="12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Structure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000" y="5435600"/>
            <a:ext cx="693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Cross Entropy Loss + BPTT + </a:t>
            </a:r>
            <a:r>
              <a:rPr lang="en-US" sz="2400" dirty="0" err="1" smtClean="0"/>
              <a:t>RMSProp</a:t>
            </a:r>
            <a:r>
              <a:rPr lang="en-US" sz="2400" dirty="0" smtClean="0"/>
              <a:t> + Early-stopping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666875"/>
            <a:ext cx="107346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Experiments on a synthetic Moving-MNIST dataset</a:t>
            </a:r>
          </a:p>
          <a:p>
            <a:pPr lvl="1"/>
            <a:r>
              <a:rPr lang="en-US" dirty="0" smtClean="0"/>
              <a:t>Gain some basic understanding of the model</a:t>
            </a:r>
          </a:p>
          <a:p>
            <a:pPr lvl="1"/>
            <a:r>
              <a:rPr lang="en-US" dirty="0" smtClean="0"/>
              <a:t>Test the effectiveness of </a:t>
            </a:r>
            <a:r>
              <a:rPr lang="en-US" dirty="0" err="1" smtClean="0"/>
              <a:t>ConvLSTM</a:t>
            </a:r>
            <a:r>
              <a:rPr lang="en-US" dirty="0" smtClean="0"/>
              <a:t> on synthetic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Experiments on the real-life HKO Radar Echo dataset</a:t>
            </a:r>
          </a:p>
          <a:p>
            <a:pPr lvl="1"/>
            <a:r>
              <a:rPr lang="en-US" dirty="0" smtClean="0"/>
              <a:t>Test if the proposed approach is effective for our precipitation </a:t>
            </a:r>
            <a:r>
              <a:rPr lang="en-US" dirty="0" err="1" smtClean="0"/>
              <a:t>nowcasting</a:t>
            </a:r>
            <a:r>
              <a:rPr lang="en-US" dirty="0" smtClean="0"/>
              <a:t>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1"/>
    </mc:Choice>
    <mc:Fallback xmlns="">
      <p:transition spd="slow" advTm="2313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Moving-MNIST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645"/>
            <a:ext cx="10515600" cy="4351338"/>
          </a:xfrm>
        </p:spPr>
        <p:txBody>
          <a:bodyPr/>
          <a:lstStyle/>
          <a:p>
            <a:r>
              <a:rPr lang="en-US" dirty="0" smtClean="0"/>
              <a:t>2 characters bouncing inside a 64X64 box</a:t>
            </a:r>
          </a:p>
          <a:p>
            <a:r>
              <a:rPr lang="en-US" dirty="0" smtClean="0"/>
              <a:t>10000 training sequences + 2000 validation sequence + 3000 testing sequences, </a:t>
            </a:r>
            <a:r>
              <a:rPr lang="en-US" dirty="0" smtClean="0">
                <a:solidFill>
                  <a:srgbClr val="FF0000"/>
                </a:solidFill>
              </a:rPr>
              <a:t>10 frames for input &amp; 10 frames to predict</a:t>
            </a:r>
          </a:p>
          <a:p>
            <a:r>
              <a:rPr lang="en-US" dirty="0" smtClean="0"/>
              <a:t>Different parameters of the model.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47" y="3289300"/>
            <a:ext cx="8927054" cy="2237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655" y="5607940"/>
            <a:ext cx="1109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Convolutional state-to-state transition is important! Kernel Size &gt;1 is important!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4799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8"/>
    </mc:Choice>
    <mc:Fallback xmlns="">
      <p:transition spd="slow" advTm="1696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Moving-MNIST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8468"/>
            <a:ext cx="10515600" cy="4351338"/>
          </a:xfrm>
        </p:spPr>
        <p:txBody>
          <a:bodyPr/>
          <a:lstStyle/>
          <a:p>
            <a:r>
              <a:rPr lang="en-US" dirty="0" smtClean="0"/>
              <a:t>Out-of-domain test</a:t>
            </a:r>
          </a:p>
          <a:p>
            <a:pPr lvl="1"/>
            <a:r>
              <a:rPr lang="en-US" dirty="0" smtClean="0"/>
              <a:t>How the model performs for out-of-domain samples? Generate dataset with 3 characters.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43000" y="3168134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Input</a:t>
            </a:r>
            <a:endParaRPr lang="en-US" sz="2000"/>
          </a:p>
        </p:txBody>
      </p:sp>
      <p:sp>
        <p:nvSpPr>
          <p:cNvPr id="23" name="TextBox 22"/>
          <p:cNvSpPr txBox="1"/>
          <p:nvPr/>
        </p:nvSpPr>
        <p:spPr>
          <a:xfrm>
            <a:off x="1143000" y="4096819"/>
            <a:ext cx="739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Truth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3738" y="5082658"/>
            <a:ext cx="125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Prediction</a:t>
            </a:r>
            <a:endParaRPr lang="en-US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23" y="2961789"/>
            <a:ext cx="812800" cy="812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23" y="5012532"/>
            <a:ext cx="812800" cy="81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23" y="3975100"/>
            <a:ext cx="812800" cy="81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48" y="2965114"/>
            <a:ext cx="812800" cy="812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48" y="5018236"/>
            <a:ext cx="812800" cy="812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48" y="3975100"/>
            <a:ext cx="812800" cy="812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74" y="2937668"/>
            <a:ext cx="812800" cy="81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74" y="5012532"/>
            <a:ext cx="812800" cy="812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74" y="3975100"/>
            <a:ext cx="812800" cy="812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2937668"/>
            <a:ext cx="812800" cy="812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5022453"/>
            <a:ext cx="812800" cy="812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3975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"/>
    </mc:Choice>
    <mc:Fallback xmlns="">
      <p:transition spd="slow" advTm="570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HKO Radar Echo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77"/>
            <a:ext cx="10515600" cy="4351338"/>
          </a:xfrm>
        </p:spPr>
        <p:txBody>
          <a:bodyPr/>
          <a:lstStyle/>
          <a:p>
            <a:r>
              <a:rPr lang="en-US" dirty="0" smtClean="0"/>
              <a:t>Slice several separated training &amp; testing sequences. 5 frames for input &amp; 15 frames to predict. The size of each frame is 100X100.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188494"/>
            <a:ext cx="9461500" cy="18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HKO Radar Echo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86500" cy="4824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10" y="1492228"/>
            <a:ext cx="843890" cy="84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10" y="3825439"/>
            <a:ext cx="843890" cy="843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10" y="5025094"/>
            <a:ext cx="843890" cy="843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510" y="2650963"/>
            <a:ext cx="843890" cy="843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60" y="1492228"/>
            <a:ext cx="843890" cy="843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60" y="3825439"/>
            <a:ext cx="843890" cy="843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60" y="5025094"/>
            <a:ext cx="843890" cy="843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60" y="2650963"/>
            <a:ext cx="843890" cy="8438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82759" y="15914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82759" y="2888242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Truth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51550" y="4062718"/>
            <a:ext cx="11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ConvLSTM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52979" y="523719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ROVER2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ConvLSTM</a:t>
            </a:r>
            <a:r>
              <a:rPr lang="en-US" dirty="0" smtClean="0"/>
              <a:t> for other spatiotemporal problems like human action recognition and object tracking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Ballas</a:t>
            </a:r>
            <a:r>
              <a:rPr lang="en-US" dirty="0" smtClean="0"/>
              <a:t>, ICLR2016] Delving deeper into convolutional networks for learning video representations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Ondru´ska</a:t>
            </a:r>
            <a:r>
              <a:rPr lang="en-US" dirty="0"/>
              <a:t>, </a:t>
            </a:r>
            <a:r>
              <a:rPr lang="en-US" altLang="zh-CN" dirty="0" smtClean="0"/>
              <a:t>AAAI</a:t>
            </a:r>
            <a:r>
              <a:rPr lang="en-US" dirty="0" smtClean="0"/>
              <a:t>2016</a:t>
            </a:r>
            <a:r>
              <a:rPr lang="en-US" dirty="0"/>
              <a:t>] Deep Tracking: Seeing Beyond Seeing Using Recurrent Neural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Imposing structure in recurrent connection.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Review of Recurrent Neural Network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Introduction to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(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</a:rPr>
              <a:t>短期降雨预报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Goal of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Classic Approaches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Convolutional LSTM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Formulation of the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problem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Model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71335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"/>
    </mc:Choice>
    <mc:Fallback xmlns="">
      <p:transition spd="slow" advTm="365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From FNN to RNN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88850" y="2241843"/>
            <a:ext cx="418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/>
              <a:t>Feedforward</a:t>
            </a:r>
            <a:r>
              <a:rPr kumimoji="1" lang="en-US" altLang="zh-CN" sz="2800" dirty="0"/>
              <a:t> Neural Network is </a:t>
            </a:r>
            <a:r>
              <a:rPr kumimoji="1" lang="en-US" altLang="zh-CN" sz="2800" dirty="0">
                <a:solidFill>
                  <a:srgbClr val="FF0000"/>
                </a:solidFill>
              </a:rPr>
              <a:t>acyclic</a:t>
            </a:r>
            <a:r>
              <a:rPr kumimoji="1" lang="en-US" altLang="zh-CN" sz="2800" dirty="0"/>
              <a:t>. There is </a:t>
            </a:r>
            <a:r>
              <a:rPr kumimoji="1" lang="en-US" altLang="zh-CN" sz="2800" dirty="0">
                <a:solidFill>
                  <a:srgbClr val="FF0000"/>
                </a:solidFill>
              </a:rPr>
              <a:t>no loop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649697" y="2065538"/>
            <a:ext cx="3735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Recurrent Neural Network can be </a:t>
            </a:r>
            <a:r>
              <a:rPr kumimoji="1" lang="en-US" altLang="zh-CN" sz="2800" dirty="0">
                <a:solidFill>
                  <a:srgbClr val="FF0000"/>
                </a:solidFill>
              </a:rPr>
              <a:t>arbitrary</a:t>
            </a:r>
            <a:r>
              <a:rPr kumimoji="1" lang="en-US" altLang="zh-CN" sz="2800" dirty="0"/>
              <a:t>. </a:t>
            </a:r>
            <a:r>
              <a:rPr kumimoji="1" lang="en-US" altLang="zh-CN" sz="2800" dirty="0">
                <a:solidFill>
                  <a:srgbClr val="FF0000"/>
                </a:solidFill>
              </a:rPr>
              <a:t>Cycles are allowed</a:t>
            </a:r>
            <a:r>
              <a:rPr kumimoji="1" lang="en-US" altLang="zh-CN" sz="2800" dirty="0"/>
              <a:t> in the network</a:t>
            </a: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3881420"/>
            <a:ext cx="4362949" cy="263986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72" y="3881421"/>
            <a:ext cx="4250709" cy="2474857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4310222" y="1542318"/>
            <a:ext cx="382269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tx1"/>
                </a:solidFill>
              </a:rPr>
              <a:t>Structural Generalization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84" name="曲线连接符 83"/>
          <p:cNvCxnSpPr>
            <a:stCxn id="6" idx="0"/>
            <a:endCxn id="82" idx="1"/>
          </p:cNvCxnSpPr>
          <p:nvPr/>
        </p:nvCxnSpPr>
        <p:spPr>
          <a:xfrm rot="5400000" flipH="1" flipV="1">
            <a:off x="3825751" y="1757372"/>
            <a:ext cx="437914" cy="53102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86" name="曲线连接符 85"/>
          <p:cNvCxnSpPr>
            <a:stCxn id="82" idx="3"/>
            <a:endCxn id="74" idx="0"/>
          </p:cNvCxnSpPr>
          <p:nvPr/>
        </p:nvCxnSpPr>
        <p:spPr>
          <a:xfrm>
            <a:off x="8132920" y="1803928"/>
            <a:ext cx="384488" cy="26161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621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01"/>
    </mc:Choice>
    <mc:Fallback xmlns="">
      <p:transition spd="slow" advTm="4050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28" y="2736710"/>
            <a:ext cx="8648700" cy="2514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From </a:t>
            </a:r>
            <a:r>
              <a:rPr kumimoji="1" lang="en-US" altLang="zh-CN" dirty="0"/>
              <a:t>FNN to RNN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3226" y="1529558"/>
            <a:ext cx="10704504" cy="492890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smtClean="0"/>
              <a:t>After </a:t>
            </a:r>
            <a:r>
              <a:rPr kumimoji="1" lang="en-US" altLang="zh-CN" dirty="0">
                <a:solidFill>
                  <a:srgbClr val="FF0000"/>
                </a:solidFill>
              </a:rPr>
              <a:t>unfolding the structure</a:t>
            </a:r>
            <a:r>
              <a:rPr kumimoji="1" lang="en-US" altLang="zh-CN" dirty="0"/>
              <a:t>, recurrent neural network can be viewed as a type of feedforward neural network with </a:t>
            </a:r>
            <a:r>
              <a:rPr kumimoji="1" lang="en-US" altLang="zh-CN" dirty="0">
                <a:solidFill>
                  <a:srgbClr val="FF0000"/>
                </a:solidFill>
              </a:rPr>
              <a:t>shared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transitional weights</a:t>
            </a:r>
          </a:p>
          <a:p>
            <a:r>
              <a:rPr kumimoji="1" lang="en-US" altLang="zh-CN" dirty="0" smtClean="0"/>
              <a:t>Example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Back </a:t>
            </a:r>
            <a:r>
              <a:rPr kumimoji="1" lang="en-US" altLang="zh-CN" dirty="0"/>
              <a:t>propagation through </a:t>
            </a:r>
            <a:r>
              <a:rPr kumimoji="1" lang="en-US" altLang="zh-CN" dirty="0" smtClean="0"/>
              <a:t>time (BPTT)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Unfold the RNN to FNN</a:t>
            </a:r>
          </a:p>
          <a:p>
            <a:pPr lvl="1"/>
            <a:r>
              <a:rPr kumimoji="1" lang="en-US" altLang="zh-CN" dirty="0"/>
              <a:t>Use backpropagation, can use SGD and any of its </a:t>
            </a:r>
            <a:r>
              <a:rPr kumimoji="1" lang="en-US" altLang="zh-CN" dirty="0" smtClean="0"/>
              <a:t>variants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89" y="2455967"/>
            <a:ext cx="2741528" cy="637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6458" y="6396335"/>
            <a:ext cx="870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Goodfellow</a:t>
            </a:r>
            <a:r>
              <a:rPr lang="en-US" dirty="0" smtClean="0"/>
              <a:t> et.al, 2016] Deep Learning (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://www.deeplearningbook.org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409" y="2606566"/>
            <a:ext cx="4228586" cy="3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0"/>
    </mc:Choice>
    <mc:Fallback xmlns="">
      <p:transition spd="slow" advTm="82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25" y="3299847"/>
            <a:ext cx="6054884" cy="30175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Vanishing Gradient &amp; Exploding Gradient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Since the network is so deep, long term information in the gradient will contain </a:t>
            </a:r>
            <a:r>
              <a:rPr kumimoji="1" lang="en-US" altLang="zh-CN" dirty="0" smtClean="0">
                <a:solidFill>
                  <a:srgbClr val="FF0000"/>
                </a:solidFill>
              </a:rPr>
              <a:t>a product of a large number of Jacobian</a:t>
            </a:r>
            <a:r>
              <a:rPr kumimoji="1" lang="en-US" altLang="zh-CN" dirty="0"/>
              <a:t>.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This determinant will </a:t>
            </a:r>
            <a:r>
              <a:rPr kumimoji="1" lang="en-US" altLang="zh-CN" dirty="0"/>
              <a:t>go to </a:t>
            </a:r>
            <a:r>
              <a:rPr kumimoji="1" lang="en-US" altLang="zh-CN" dirty="0" smtClean="0"/>
              <a:t>infinity or zero.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599" y="6457890"/>
            <a:ext cx="781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 smtClean="0"/>
              <a:t>PascanuI</a:t>
            </a:r>
            <a:r>
              <a:rPr lang="en-US" dirty="0" smtClean="0"/>
              <a:t> et.al, ICML2013</a:t>
            </a:r>
            <a:r>
              <a:rPr lang="en-US" dirty="0"/>
              <a:t>] On the difficulty of training recurrent neural networks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486354" y="2839835"/>
            <a:ext cx="4240685" cy="1178859"/>
            <a:chOff x="7667598" y="3484905"/>
            <a:chExt cx="4240685" cy="1178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598" y="3484905"/>
              <a:ext cx="4240685" cy="3215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0135" y="3845132"/>
              <a:ext cx="1332265" cy="3932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876" y="4304929"/>
              <a:ext cx="1868650" cy="358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6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7"/>
    </mc:Choice>
    <mc:Fallback xmlns="">
      <p:transition spd="slow" advTm="943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error carousel to avoid vanishing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term part of the gradient will contain </a:t>
            </a:r>
            <a:r>
              <a:rPr lang="en-US" dirty="0" smtClean="0">
                <a:solidFill>
                  <a:srgbClr val="FF0000"/>
                </a:solidFill>
              </a:rPr>
              <a:t>a sum of </a:t>
            </a:r>
            <a:r>
              <a:rPr lang="en-US" dirty="0" smtClean="0"/>
              <a:t>product of Jacobians. It will not vanish if </a:t>
            </a:r>
            <a:r>
              <a:rPr lang="en-US" dirty="0" smtClean="0">
                <a:solidFill>
                  <a:srgbClr val="FF0000"/>
                </a:solidFill>
              </a:rPr>
              <a:t>one of them</a:t>
            </a:r>
            <a:r>
              <a:rPr lang="en-US" dirty="0" smtClean="0"/>
              <a:t> does not vanish.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Long-Short Term 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7" y="2826918"/>
            <a:ext cx="6248400" cy="8382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28" y="4373759"/>
            <a:ext cx="5674789" cy="1803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580" y="4007237"/>
            <a:ext cx="435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Cell is the constant error carousel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2258" y="2951272"/>
            <a:ext cx="322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Make </a:t>
            </a:r>
            <a:r>
              <a:rPr lang="en-US" sz="2400" dirty="0" err="1" smtClean="0">
                <a:solidFill>
                  <a:srgbClr val="FF0000"/>
                </a:solidFill>
              </a:rPr>
              <a:t>det</a:t>
            </a:r>
            <a:r>
              <a:rPr lang="en-US" sz="2400" dirty="0" smtClean="0">
                <a:solidFill>
                  <a:srgbClr val="FF0000"/>
                </a:solidFill>
              </a:rPr>
              <a:t>(Jacobian) </a:t>
            </a:r>
            <a:r>
              <a:rPr lang="en-US" sz="2400" dirty="0" smtClean="0">
                <a:solidFill>
                  <a:srgbClr val="FF0000"/>
                </a:solidFill>
                <a:sym typeface="Wingdings"/>
              </a:rPr>
              <a:t>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8580" y="4607303"/>
            <a:ext cx="5135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Long-term information will be considered if we </a:t>
            </a:r>
          </a:p>
          <a:p>
            <a:r>
              <a:rPr lang="en-US" sz="2400" dirty="0" smtClean="0"/>
              <a:t>initialize the bias of forget gate to a large value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86465" y="6479865"/>
            <a:ext cx="856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 smtClean="0"/>
              <a:t>Jozefowicz</a:t>
            </a:r>
            <a:r>
              <a:rPr lang="en-US" dirty="0" smtClean="0"/>
              <a:t> et.al, ICML2015] An </a:t>
            </a:r>
            <a:r>
              <a:rPr lang="en-US" dirty="0"/>
              <a:t>Empirical Exploration of Recurrent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225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765"/>
    </mc:Choice>
    <mc:Fallback xmlns="">
      <p:transition spd="slow" advTm="26076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Quick Review of Recurrent Neural Network</a:t>
            </a:r>
          </a:p>
          <a:p>
            <a:r>
              <a:rPr lang="en-US" dirty="0" smtClean="0"/>
              <a:t>Introduction to Precipitation </a:t>
            </a:r>
            <a:r>
              <a:rPr lang="en-US" dirty="0" err="1" smtClean="0"/>
              <a:t>Nowcasting</a:t>
            </a:r>
            <a:r>
              <a:rPr lang="en-US" dirty="0" smtClean="0"/>
              <a:t> (</a:t>
            </a:r>
            <a:r>
              <a:rPr lang="zh-CN" altLang="en-US" dirty="0" smtClean="0"/>
              <a:t>短期降雨预报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Goal of Precipitation </a:t>
            </a:r>
            <a:r>
              <a:rPr lang="en-US" dirty="0" err="1" smtClean="0"/>
              <a:t>Nowcasting</a:t>
            </a:r>
            <a:endParaRPr lang="en-US" dirty="0" smtClean="0"/>
          </a:p>
          <a:p>
            <a:pPr lvl="1"/>
            <a:r>
              <a:rPr lang="en-US" dirty="0" smtClean="0"/>
              <a:t>Classic Approaches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Convolutional LSTM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Formulation of the precipitation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nowcasting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problem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Model</a:t>
            </a:r>
          </a:p>
          <a:p>
            <a:pPr lvl="1"/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6336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"/>
    </mc:Choice>
    <mc:Fallback xmlns="">
      <p:transition spd="slow" advTm="494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Goal of Precipitation 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rPr>
              <a:t>Nowcasting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4062"/>
            <a:ext cx="10515600" cy="4351338"/>
          </a:xfrm>
        </p:spPr>
        <p:txBody>
          <a:bodyPr/>
          <a:lstStyle/>
          <a:p>
            <a:r>
              <a:rPr lang="en-US" dirty="0" smtClean="0"/>
              <a:t>Give </a:t>
            </a:r>
            <a:r>
              <a:rPr lang="en-US" dirty="0" smtClean="0">
                <a:solidFill>
                  <a:srgbClr val="FF0000"/>
                </a:solidFill>
              </a:rPr>
              <a:t>precise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timely</a:t>
            </a:r>
            <a:r>
              <a:rPr lang="en-US" dirty="0" smtClean="0"/>
              <a:t> prediction of </a:t>
            </a:r>
            <a:r>
              <a:rPr lang="en-US" dirty="0" smtClean="0">
                <a:solidFill>
                  <a:srgbClr val="FF0000"/>
                </a:solidFill>
              </a:rPr>
              <a:t>rainfall intensity </a:t>
            </a:r>
            <a:r>
              <a:rPr lang="en-US" dirty="0" smtClean="0"/>
              <a:t>in a </a:t>
            </a:r>
            <a:r>
              <a:rPr lang="en-US" dirty="0" smtClean="0">
                <a:solidFill>
                  <a:srgbClr val="FF0000"/>
                </a:solidFill>
              </a:rPr>
              <a:t>local region </a:t>
            </a:r>
            <a:r>
              <a:rPr lang="en-US" dirty="0" smtClean="0"/>
              <a:t>over a relatively </a:t>
            </a:r>
            <a:r>
              <a:rPr lang="en-US" dirty="0" smtClean="0">
                <a:solidFill>
                  <a:srgbClr val="FF0000"/>
                </a:solidFill>
              </a:rPr>
              <a:t>short period of time </a:t>
            </a:r>
            <a:r>
              <a:rPr lang="en-US" dirty="0" smtClean="0"/>
              <a:t>(e.g., 0-6 hours) </a:t>
            </a:r>
          </a:p>
          <a:p>
            <a:pPr lvl="1"/>
            <a:r>
              <a:rPr lang="en-US" dirty="0" smtClean="0"/>
              <a:t>High resolution &amp; Accurate timing</a:t>
            </a:r>
          </a:p>
          <a:p>
            <a:pPr lvl="1"/>
            <a:r>
              <a:rPr lang="en-US" dirty="0" smtClean="0"/>
              <a:t>High dimensional spatiotemporal data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35960" y="3605400"/>
            <a:ext cx="8920080" cy="2643374"/>
            <a:chOff x="1612621" y="3502026"/>
            <a:chExt cx="8920080" cy="2643374"/>
          </a:xfrm>
        </p:grpSpPr>
        <p:pic>
          <p:nvPicPr>
            <p:cNvPr id="9" name="2-truth_QesHvL.mp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2"/>
            <a:stretch>
              <a:fillRect/>
            </a:stretch>
          </p:blipFill>
          <p:spPr>
            <a:xfrm>
              <a:off x="5346301" y="4875400"/>
              <a:ext cx="1270000" cy="1270000"/>
            </a:xfrm>
            <a:prstGeom prst="rect">
              <a:avLst/>
            </a:prstGeom>
          </p:spPr>
        </p:pic>
        <p:pic>
          <p:nvPicPr>
            <p:cNvPr id="10" name="3-truth_dFxgG5.mp4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3"/>
            <a:stretch>
              <a:fillRect/>
            </a:stretch>
          </p:blipFill>
          <p:spPr>
            <a:xfrm>
              <a:off x="9262701" y="4875400"/>
              <a:ext cx="1270000" cy="1270000"/>
            </a:xfrm>
            <a:prstGeom prst="rect">
              <a:avLst/>
            </a:prstGeom>
          </p:spPr>
        </p:pic>
        <p:pic>
          <p:nvPicPr>
            <p:cNvPr id="11" name="4-truth_1I0luh.mp4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4"/>
            <a:stretch>
              <a:fillRect/>
            </a:stretch>
          </p:blipFill>
          <p:spPr>
            <a:xfrm>
              <a:off x="3388101" y="4875400"/>
              <a:ext cx="1270000" cy="1270000"/>
            </a:xfrm>
            <a:prstGeom prst="rect">
              <a:avLst/>
            </a:prstGeom>
          </p:spPr>
        </p:pic>
        <p:pic>
          <p:nvPicPr>
            <p:cNvPr id="12" name="1-truth_OhLMgp.mp4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25"/>
            <a:stretch>
              <a:fillRect/>
            </a:stretch>
          </p:blipFill>
          <p:spPr>
            <a:xfrm>
              <a:off x="1612621" y="4875400"/>
              <a:ext cx="1270000" cy="1270000"/>
            </a:xfrm>
            <a:prstGeom prst="rect">
              <a:avLst/>
            </a:prstGeom>
          </p:spPr>
        </p:pic>
        <p:pic>
          <p:nvPicPr>
            <p:cNvPr id="13" name="5-truth_L6pdQy.mp4">
              <a:hlinkClick r:id="" action="ppaction://media"/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6"/>
            <a:stretch>
              <a:fillRect/>
            </a:stretch>
          </p:blipFill>
          <p:spPr>
            <a:xfrm>
              <a:off x="7304501" y="4875400"/>
              <a:ext cx="1270000" cy="1270000"/>
            </a:xfrm>
            <a:prstGeom prst="rect">
              <a:avLst/>
            </a:prstGeom>
          </p:spPr>
        </p:pic>
        <p:pic>
          <p:nvPicPr>
            <p:cNvPr id="14" name="1-input_h9KylQ.mp4">
              <a:hlinkClick r:id="" action="ppaction://media"/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7"/>
            <a:stretch>
              <a:fillRect/>
            </a:stretch>
          </p:blipFill>
          <p:spPr>
            <a:xfrm>
              <a:off x="1612621" y="3502026"/>
              <a:ext cx="1270000" cy="1270000"/>
            </a:xfrm>
            <a:prstGeom prst="rect">
              <a:avLst/>
            </a:prstGeom>
          </p:spPr>
        </p:pic>
        <p:pic>
          <p:nvPicPr>
            <p:cNvPr id="15" name="2-input_wRlE26.mp4">
              <a:hlinkClick r:id="" action="ppaction://media"/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8"/>
            <a:stretch>
              <a:fillRect/>
            </a:stretch>
          </p:blipFill>
          <p:spPr>
            <a:xfrm>
              <a:off x="5346301" y="3502026"/>
              <a:ext cx="1270000" cy="1270000"/>
            </a:xfrm>
            <a:prstGeom prst="rect">
              <a:avLst/>
            </a:prstGeom>
          </p:spPr>
        </p:pic>
        <p:pic>
          <p:nvPicPr>
            <p:cNvPr id="16" name="3-input_acDtLt.mp4">
              <a:hlinkClick r:id="" action="ppaction://media"/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29"/>
            <a:stretch>
              <a:fillRect/>
            </a:stretch>
          </p:blipFill>
          <p:spPr>
            <a:xfrm>
              <a:off x="9262701" y="3502026"/>
              <a:ext cx="1270000" cy="1270000"/>
            </a:xfrm>
            <a:prstGeom prst="rect">
              <a:avLst/>
            </a:prstGeom>
          </p:spPr>
        </p:pic>
        <p:pic>
          <p:nvPicPr>
            <p:cNvPr id="18" name="4-input_sPCA03.mp4">
              <a:hlinkClick r:id="" action="ppaction://media"/>
            </p:cNvPr>
            <p:cNvPicPr>
              <a:picLocks noChangeAspect="1"/>
            </p:cNvPicPr>
            <p:nvPr>
              <a:videoFile r:link="rId18"/>
              <p:extLst>
                <p:ext uri="{DAA4B4D4-6D71-4841-9C94-3DE7FCFB9230}">
                  <p14:media xmlns:p14="http://schemas.microsoft.com/office/powerpoint/2010/main" r:embed="rId17"/>
                </p:ext>
              </p:extLst>
            </p:nvPr>
          </p:nvPicPr>
          <p:blipFill>
            <a:blip r:embed="rId30"/>
            <a:stretch>
              <a:fillRect/>
            </a:stretch>
          </p:blipFill>
          <p:spPr>
            <a:xfrm>
              <a:off x="3388101" y="3502026"/>
              <a:ext cx="1270000" cy="1270000"/>
            </a:xfrm>
            <a:prstGeom prst="rect">
              <a:avLst/>
            </a:prstGeom>
          </p:spPr>
        </p:pic>
        <p:pic>
          <p:nvPicPr>
            <p:cNvPr id="20" name="5-original_Pbld4M.mp4">
              <a:hlinkClick r:id="" action="ppaction://media"/>
            </p:cNvPr>
            <p:cNvPicPr>
              <a:picLocks noChangeAspect="1"/>
            </p:cNvPicPr>
            <p:nvPr>
              <a:videoFile r:link="rId20"/>
              <p:extLst>
                <p:ext uri="{DAA4B4D4-6D71-4841-9C94-3DE7FCFB9230}">
                  <p14:media xmlns:p14="http://schemas.microsoft.com/office/powerpoint/2010/main" r:embed="rId19"/>
                </p:ext>
              </p:extLst>
            </p:nvPr>
          </p:nvPicPr>
          <p:blipFill>
            <a:blip r:embed="rId31"/>
            <a:stretch>
              <a:fillRect/>
            </a:stretch>
          </p:blipFill>
          <p:spPr>
            <a:xfrm>
              <a:off x="7304501" y="3502026"/>
              <a:ext cx="12700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0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70"/>
    </mc:Choice>
    <mc:Fallback xmlns="">
      <p:transition spd="slow" advTm="9847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787" objId="14"/>
        <p14:stopEvt time="66201" objId="14"/>
        <p14:playEvt time="67170" objId="14"/>
        <p14:stopEvt time="67536" objId="14"/>
        <p14:playEvt time="68218" objId="14"/>
        <p14:stopEvt time="68585" objId="14"/>
        <p14:playEvt time="69386" objId="12"/>
        <p14:stopEvt time="70435" objId="12"/>
        <p14:playEvt time="72355" objId="12"/>
        <p14:stopEvt time="73369" objId="12"/>
        <p14:playEvt time="73876" objId="12"/>
        <p14:stopEvt time="74886" objId="12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1196</Words>
  <Application>Microsoft Office PowerPoint</Application>
  <PresentationFormat>Widescreen</PresentationFormat>
  <Paragraphs>227</Paragraphs>
  <Slides>27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DengXian</vt:lpstr>
      <vt:lpstr>DengXian Light</vt:lpstr>
      <vt:lpstr>Arial</vt:lpstr>
      <vt:lpstr>Calibri</vt:lpstr>
      <vt:lpstr>Calibri Light</vt:lpstr>
      <vt:lpstr>Wingdings</vt:lpstr>
      <vt:lpstr>Office Theme</vt:lpstr>
      <vt:lpstr>Convolutional LSTM Network: A Machine Learning Approach for Precipitation Nowcasting 卷积LSTM网络:利用机器学习预测短期降雨</vt:lpstr>
      <vt:lpstr>Content</vt:lpstr>
      <vt:lpstr>Content</vt:lpstr>
      <vt:lpstr>From FNN to RNN</vt:lpstr>
      <vt:lpstr>From FNN to RNN</vt:lpstr>
      <vt:lpstr>Vanishing Gradient &amp; Exploding Gradient</vt:lpstr>
      <vt:lpstr>Constant error carousel to avoid vanishing gradient</vt:lpstr>
      <vt:lpstr>Content</vt:lpstr>
      <vt:lpstr>Goal of Precipitation Nowcasting</vt:lpstr>
      <vt:lpstr>Classic Approaches</vt:lpstr>
      <vt:lpstr>Classic Approaches</vt:lpstr>
      <vt:lpstr>Content</vt:lpstr>
      <vt:lpstr>Motivation</vt:lpstr>
      <vt:lpstr>Formulation of the precipitation nowcasting problem</vt:lpstr>
      <vt:lpstr>How to perform multi-step prediction?</vt:lpstr>
      <vt:lpstr>How to deal with spatiotemporal data?</vt:lpstr>
      <vt:lpstr>How to deal with spatiotemporal data?</vt:lpstr>
      <vt:lpstr>Comparison between FC-LSTM &amp; ConvLSTM</vt:lpstr>
      <vt:lpstr>Convolutional LSTM</vt:lpstr>
      <vt:lpstr>Convolutional LSTM</vt:lpstr>
      <vt:lpstr>Final Structure</vt:lpstr>
      <vt:lpstr>Experiments</vt:lpstr>
      <vt:lpstr>Moving-MNIST</vt:lpstr>
      <vt:lpstr>Moving-MNIST</vt:lpstr>
      <vt:lpstr>HKO Radar Echo</vt:lpstr>
      <vt:lpstr>HKO Radar Echo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LSTM Network</dc:title>
  <dc:creator>Xingjian SHI</dc:creator>
  <cp:lastModifiedBy>Xingjian SHI</cp:lastModifiedBy>
  <cp:revision>298</cp:revision>
  <dcterms:created xsi:type="dcterms:W3CDTF">2016-03-16T15:26:45Z</dcterms:created>
  <dcterms:modified xsi:type="dcterms:W3CDTF">2016-03-23T11:42:58Z</dcterms:modified>
</cp:coreProperties>
</file>